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1"/>
            <c:bubble3D val="0"/>
            <c:spPr>
              <a:solidFill>
                <a:schemeClr val="accent5">
                  <a:lumMod val="75000"/>
                </a:schemeClr>
              </a:solidFill>
            </c:spPr>
          </c:dPt>
          <c:cat>
            <c:strRef>
              <c:f>Sheet1!$A$2:$A$4</c:f>
              <c:strCache>
                <c:ptCount val="3"/>
                <c:pt idx="0">
                  <c:v>Donation to support local sustainable energy projects, not looking for financial return</c:v>
                </c:pt>
                <c:pt idx="1">
                  <c:v>Support for local sustainable energy projects with modest financial return</c:v>
                </c:pt>
                <c:pt idx="2">
                  <c:v>None of the above</c:v>
                </c:pt>
              </c:strCache>
            </c:strRef>
          </c:cat>
          <c:val>
            <c:numRef>
              <c:f>Sheet1!$B$2:$B$4</c:f>
              <c:numCache>
                <c:formatCode>General</c:formatCode>
                <c:ptCount val="3"/>
                <c:pt idx="0">
                  <c:v>24.24</c:v>
                </c:pt>
                <c:pt idx="1">
                  <c:v>72.73</c:v>
                </c:pt>
                <c:pt idx="2">
                  <c:v>3.03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5">
                  <a:lumMod val="75000"/>
                </a:schemeClr>
              </a:solidFill>
            </c:spPr>
          </c:dPt>
          <c:dPt>
            <c:idx val="1"/>
            <c:bubble3D val="0"/>
            <c:spPr>
              <a:solidFill>
                <a:schemeClr val="accent5">
                  <a:lumMod val="60000"/>
                  <a:lumOff val="40000"/>
                </a:schemeClr>
              </a:solidFill>
            </c:spPr>
          </c:dPt>
          <c:dPt>
            <c:idx val="2"/>
            <c:bubble3D val="0"/>
            <c:spPr>
              <a:solidFill>
                <a:schemeClr val="accent1">
                  <a:lumMod val="60000"/>
                  <a:lumOff val="40000"/>
                </a:schemeClr>
              </a:solidFill>
            </c:spPr>
          </c:dPt>
          <c:dPt>
            <c:idx val="3"/>
            <c:bubble3D val="0"/>
            <c:spPr>
              <a:solidFill>
                <a:schemeClr val="accent1">
                  <a:lumMod val="75000"/>
                </a:schemeClr>
              </a:solidFill>
            </c:spPr>
          </c:dPt>
          <c:cat>
            <c:strRef>
              <c:f>Sheet1!$A$2:$A$5</c:f>
              <c:strCache>
                <c:ptCount val="4"/>
                <c:pt idx="0">
                  <c:v>Very satisfied</c:v>
                </c:pt>
                <c:pt idx="1">
                  <c:v>Quite satisfied</c:v>
                </c:pt>
                <c:pt idx="2">
                  <c:v>Neutral</c:v>
                </c:pt>
                <c:pt idx="3">
                  <c:v>Quite dissatisfied</c:v>
                </c:pt>
              </c:strCache>
            </c:strRef>
          </c:cat>
          <c:val>
            <c:numRef>
              <c:f>Sheet1!$B$2:$B$5</c:f>
              <c:numCache>
                <c:formatCode>General</c:formatCode>
                <c:ptCount val="4"/>
                <c:pt idx="0">
                  <c:v>57.58</c:v>
                </c:pt>
                <c:pt idx="1">
                  <c:v>24.24</c:v>
                </c:pt>
                <c:pt idx="2">
                  <c:v>12.12</c:v>
                </c:pt>
                <c:pt idx="3">
                  <c:v>6.06</c:v>
                </c:pt>
              </c:numCache>
            </c:numRef>
          </c:val>
        </c:ser>
        <c:dLbls>
          <c:showLegendKey val="0"/>
          <c:showVal val="0"/>
          <c:showCatName val="0"/>
          <c:showSerName val="0"/>
          <c:showPercent val="0"/>
          <c:showBubbleSize val="0"/>
          <c:showLeaderLines val="1"/>
        </c:dLbls>
        <c:firstSliceAng val="0"/>
      </c:pieChart>
    </c:plotArea>
    <c:legend>
      <c:legendPos val="r"/>
      <c:legendEntry>
        <c:idx val="0"/>
        <c:txPr>
          <a:bodyPr/>
          <a:lstStyle/>
          <a:p>
            <a:pPr>
              <a:lnSpc>
                <a:spcPts val="1300"/>
              </a:lnSpc>
              <a:defRPr sz="1400">
                <a:latin typeface="Calibri" pitchFamily="34" charset="0"/>
              </a:defRPr>
            </a:pPr>
            <a:endParaRPr lang="en-US"/>
          </a:p>
        </c:txPr>
      </c:legendEntry>
      <c:legendEntry>
        <c:idx val="1"/>
        <c:txPr>
          <a:bodyPr/>
          <a:lstStyle/>
          <a:p>
            <a:pPr>
              <a:lnSpc>
                <a:spcPts val="1300"/>
              </a:lnSpc>
              <a:defRPr sz="1400">
                <a:latin typeface="Calibri" pitchFamily="34" charset="0"/>
              </a:defRPr>
            </a:pPr>
            <a:endParaRPr lang="en-US"/>
          </a:p>
        </c:txPr>
      </c:legendEntry>
      <c:legendEntry>
        <c:idx val="2"/>
        <c:txPr>
          <a:bodyPr/>
          <a:lstStyle/>
          <a:p>
            <a:pPr>
              <a:lnSpc>
                <a:spcPts val="1300"/>
              </a:lnSpc>
              <a:defRPr sz="1400">
                <a:latin typeface="Calibri" pitchFamily="34" charset="0"/>
              </a:defRPr>
            </a:pPr>
            <a:endParaRPr lang="en-US"/>
          </a:p>
        </c:txPr>
      </c:legendEntry>
      <c:legendEntry>
        <c:idx val="3"/>
        <c:txPr>
          <a:bodyPr/>
          <a:lstStyle/>
          <a:p>
            <a:pPr>
              <a:lnSpc>
                <a:spcPts val="1300"/>
              </a:lnSpc>
              <a:defRPr sz="1400">
                <a:latin typeface="Calibri" pitchFamily="34" charset="0"/>
              </a:defRPr>
            </a:pPr>
            <a:endParaRPr lang="en-US"/>
          </a:p>
        </c:txPr>
      </c:legendEntry>
      <c:layout>
        <c:manualLayout>
          <c:xMode val="edge"/>
          <c:yMode val="edge"/>
          <c:x val="4.3258503357040429E-2"/>
          <c:y val="0.79414060012546084"/>
          <c:w val="0.52702098625764437"/>
          <c:h val="0.19510513102255997"/>
        </c:manualLayout>
      </c:layout>
      <c:overlay val="0"/>
      <c:txPr>
        <a:bodyPr/>
        <a:lstStyle/>
        <a:p>
          <a:pPr>
            <a:lnSpc>
              <a:spcPts val="1300"/>
            </a:lnSpc>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5">
                  <a:lumMod val="75000"/>
                </a:schemeClr>
              </a:solidFill>
            </c:spPr>
          </c:dPt>
          <c:dPt>
            <c:idx val="1"/>
            <c:bubble3D val="0"/>
            <c:spPr>
              <a:solidFill>
                <a:schemeClr val="accent1"/>
              </a:solidFill>
            </c:spPr>
          </c:dPt>
          <c:dPt>
            <c:idx val="3"/>
            <c:bubble3D val="0"/>
            <c:spPr>
              <a:solidFill>
                <a:schemeClr val="accent4">
                  <a:lumMod val="75000"/>
                </a:schemeClr>
              </a:solidFill>
            </c:spPr>
          </c:dPt>
          <c:cat>
            <c:strRef>
              <c:f>Sheet1!$A$2:$A$5</c:f>
              <c:strCache>
                <c:ptCount val="4"/>
                <c:pt idx="0">
                  <c:v>Very satisfied</c:v>
                </c:pt>
                <c:pt idx="1">
                  <c:v>Quite satisfied</c:v>
                </c:pt>
                <c:pt idx="2">
                  <c:v>Neutral</c:v>
                </c:pt>
                <c:pt idx="3">
                  <c:v>Quite dissatisfied</c:v>
                </c:pt>
              </c:strCache>
            </c:strRef>
          </c:cat>
          <c:val>
            <c:numRef>
              <c:f>Sheet1!$B$2:$B$5</c:f>
              <c:numCache>
                <c:formatCode>General</c:formatCode>
                <c:ptCount val="4"/>
                <c:pt idx="0">
                  <c:v>42.42</c:v>
                </c:pt>
                <c:pt idx="1">
                  <c:v>27.27</c:v>
                </c:pt>
                <c:pt idx="2">
                  <c:v>27.27</c:v>
                </c:pt>
                <c:pt idx="3">
                  <c:v>3.03</c:v>
                </c:pt>
              </c:numCache>
            </c:numRef>
          </c:val>
        </c:ser>
        <c:dLbls>
          <c:showLegendKey val="0"/>
          <c:showVal val="0"/>
          <c:showCatName val="0"/>
          <c:showSerName val="0"/>
          <c:showPercent val="0"/>
          <c:showBubbleSize val="0"/>
          <c:showLeaderLines val="1"/>
        </c:dLbls>
        <c:firstSliceAng val="0"/>
      </c:pieChart>
    </c:plotArea>
    <c:legend>
      <c:legendPos val="r"/>
      <c:legendEntry>
        <c:idx val="0"/>
        <c:txPr>
          <a:bodyPr/>
          <a:lstStyle/>
          <a:p>
            <a:pPr>
              <a:defRPr sz="1400">
                <a:latin typeface="Calibri" pitchFamily="34" charset="0"/>
              </a:defRPr>
            </a:pPr>
            <a:endParaRPr lang="en-US"/>
          </a:p>
        </c:txPr>
      </c:legendEntry>
      <c:legendEntry>
        <c:idx val="1"/>
        <c:txPr>
          <a:bodyPr/>
          <a:lstStyle/>
          <a:p>
            <a:pPr>
              <a:defRPr sz="1400">
                <a:latin typeface="Calibri" pitchFamily="34" charset="0"/>
              </a:defRPr>
            </a:pPr>
            <a:endParaRPr lang="en-US"/>
          </a:p>
        </c:txPr>
      </c:legendEntry>
      <c:legendEntry>
        <c:idx val="2"/>
        <c:txPr>
          <a:bodyPr/>
          <a:lstStyle/>
          <a:p>
            <a:pPr>
              <a:defRPr sz="1400">
                <a:latin typeface="Calibri" pitchFamily="34" charset="0"/>
              </a:defRPr>
            </a:pPr>
            <a:endParaRPr lang="en-US"/>
          </a:p>
        </c:txPr>
      </c:legendEntry>
      <c:legendEntry>
        <c:idx val="3"/>
        <c:txPr>
          <a:bodyPr/>
          <a:lstStyle/>
          <a:p>
            <a:pPr>
              <a:defRPr sz="1400">
                <a:latin typeface="Calibri" pitchFamily="34" charset="0"/>
              </a:defRPr>
            </a:pPr>
            <a:endParaRPr lang="en-US"/>
          </a:p>
        </c:txPr>
      </c:legendEntry>
      <c:layout>
        <c:manualLayout>
          <c:xMode val="edge"/>
          <c:yMode val="edge"/>
          <c:x val="0.11356360921137959"/>
          <c:y val="0.80035881429841127"/>
          <c:w val="0.41649001365439675"/>
          <c:h val="0.19230241778691257"/>
        </c:manualLayout>
      </c:layout>
      <c:overlay val="0"/>
      <c:txPr>
        <a:bodyPr/>
        <a:lstStyle/>
        <a:p>
          <a:pPr>
            <a:defRPr>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5">
                <a:lumMod val="75000"/>
              </a:schemeClr>
            </a:solidFill>
          </c:spPr>
          <c:invertIfNegative val="0"/>
          <c:dPt>
            <c:idx val="0"/>
            <c:invertIfNegative val="0"/>
            <c:bubble3D val="0"/>
            <c:spPr>
              <a:solidFill>
                <a:schemeClr val="accent6">
                  <a:lumMod val="75000"/>
                </a:schemeClr>
              </a:solidFill>
            </c:spPr>
          </c:dPt>
          <c:dPt>
            <c:idx val="2"/>
            <c:invertIfNegative val="0"/>
            <c:bubble3D val="0"/>
            <c:spPr>
              <a:solidFill>
                <a:schemeClr val="accent5">
                  <a:lumMod val="50000"/>
                </a:schemeClr>
              </a:solidFill>
            </c:spPr>
          </c:dPt>
          <c:dPt>
            <c:idx val="3"/>
            <c:invertIfNegative val="0"/>
            <c:bubble3D val="0"/>
            <c:spPr>
              <a:solidFill>
                <a:schemeClr val="accent4">
                  <a:lumMod val="40000"/>
                  <a:lumOff val="60000"/>
                </a:schemeClr>
              </a:solidFill>
            </c:spPr>
          </c:dPt>
          <c:dPt>
            <c:idx val="4"/>
            <c:invertIfNegative val="0"/>
            <c:bubble3D val="0"/>
            <c:spPr>
              <a:solidFill>
                <a:schemeClr val="accent3">
                  <a:lumMod val="75000"/>
                </a:schemeClr>
              </a:solidFill>
            </c:spPr>
          </c:dPt>
          <c:dPt>
            <c:idx val="5"/>
            <c:invertIfNegative val="0"/>
            <c:bubble3D val="0"/>
            <c:spPr>
              <a:solidFill>
                <a:schemeClr val="accent1">
                  <a:lumMod val="60000"/>
                  <a:lumOff val="40000"/>
                </a:schemeClr>
              </a:solidFill>
            </c:spPr>
          </c:dPt>
          <c:dPt>
            <c:idx val="6"/>
            <c:invertIfNegative val="0"/>
            <c:bubble3D val="0"/>
            <c:spPr>
              <a:solidFill>
                <a:schemeClr val="accent1">
                  <a:lumMod val="75000"/>
                </a:schemeClr>
              </a:solidFill>
            </c:spPr>
          </c:dPt>
          <c:cat>
            <c:strRef>
              <c:f>Sheet1!$A$2:$A$8</c:f>
              <c:strCache>
                <c:ptCount val="7"/>
                <c:pt idx="0">
                  <c:v>Have lots of ideas but don't know how to get CEW to take them up</c:v>
                </c:pt>
                <c:pt idx="1">
                  <c:v>Would like to get involved but lack skills/experience</c:v>
                </c:pt>
                <c:pt idx="2">
                  <c:v>Would like to get involved but don't know what needs to be done</c:v>
                </c:pt>
                <c:pt idx="3">
                  <c:v>Already involved and can't do any more</c:v>
                </c:pt>
                <c:pt idx="4">
                  <c:v>Happy to attend events but can't/don't want to get involved in organising</c:v>
                </c:pt>
                <c:pt idx="5">
                  <c:v>Can't/don't want to get heavily involved but can contribute specific skills</c:v>
                </c:pt>
                <c:pt idx="6">
                  <c:v>Happy to support financially but can't/don't want to get involved</c:v>
                </c:pt>
              </c:strCache>
            </c:strRef>
          </c:cat>
          <c:val>
            <c:numRef>
              <c:f>Sheet1!$B$2:$B$8</c:f>
              <c:numCache>
                <c:formatCode>General</c:formatCode>
                <c:ptCount val="7"/>
                <c:pt idx="0">
                  <c:v>1</c:v>
                </c:pt>
                <c:pt idx="1">
                  <c:v>2</c:v>
                </c:pt>
                <c:pt idx="2">
                  <c:v>3</c:v>
                </c:pt>
                <c:pt idx="3">
                  <c:v>7</c:v>
                </c:pt>
                <c:pt idx="4">
                  <c:v>7</c:v>
                </c:pt>
                <c:pt idx="5">
                  <c:v>8</c:v>
                </c:pt>
                <c:pt idx="6">
                  <c:v>12</c:v>
                </c:pt>
              </c:numCache>
            </c:numRef>
          </c:val>
        </c:ser>
        <c:dLbls>
          <c:showLegendKey val="0"/>
          <c:showVal val="0"/>
          <c:showCatName val="0"/>
          <c:showSerName val="0"/>
          <c:showPercent val="0"/>
          <c:showBubbleSize val="0"/>
        </c:dLbls>
        <c:gapWidth val="150"/>
        <c:axId val="57771520"/>
        <c:axId val="66808448"/>
      </c:barChart>
      <c:catAx>
        <c:axId val="57771520"/>
        <c:scaling>
          <c:orientation val="minMax"/>
        </c:scaling>
        <c:delete val="0"/>
        <c:axPos val="l"/>
        <c:majorTickMark val="out"/>
        <c:minorTickMark val="none"/>
        <c:tickLblPos val="nextTo"/>
        <c:txPr>
          <a:bodyPr/>
          <a:lstStyle/>
          <a:p>
            <a:pPr>
              <a:defRPr sz="1400">
                <a:latin typeface="Calibri" pitchFamily="34" charset="0"/>
              </a:defRPr>
            </a:pPr>
            <a:endParaRPr lang="en-US"/>
          </a:p>
        </c:txPr>
        <c:crossAx val="66808448"/>
        <c:crosses val="autoZero"/>
        <c:auto val="1"/>
        <c:lblAlgn val="r"/>
        <c:lblOffset val="100"/>
        <c:noMultiLvlLbl val="0"/>
      </c:catAx>
      <c:valAx>
        <c:axId val="66808448"/>
        <c:scaling>
          <c:orientation val="minMax"/>
        </c:scaling>
        <c:delete val="0"/>
        <c:axPos val="b"/>
        <c:majorGridlines/>
        <c:numFmt formatCode="General" sourceLinked="1"/>
        <c:majorTickMark val="out"/>
        <c:minorTickMark val="none"/>
        <c:tickLblPos val="nextTo"/>
        <c:txPr>
          <a:bodyPr/>
          <a:lstStyle/>
          <a:p>
            <a:pPr>
              <a:defRPr sz="1400">
                <a:latin typeface="Calibri" pitchFamily="34" charset="0"/>
              </a:defRPr>
            </a:pPr>
            <a:endParaRPr lang="en-US"/>
          </a:p>
        </c:txPr>
        <c:crossAx val="577715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263A9B-FB3D-4051-B2DD-1622BA31B380}" type="datetimeFigureOut">
              <a:rPr lang="en-GB" smtClean="0"/>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1625217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263A9B-FB3D-4051-B2DD-1622BA31B380}" type="datetimeFigureOut">
              <a:rPr lang="en-GB" smtClean="0"/>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384205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263A9B-FB3D-4051-B2DD-1622BA31B380}" type="datetimeFigureOut">
              <a:rPr lang="en-GB" smtClean="0"/>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200853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263A9B-FB3D-4051-B2DD-1622BA31B380}" type="datetimeFigureOut">
              <a:rPr lang="en-GB" smtClean="0"/>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332726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263A9B-FB3D-4051-B2DD-1622BA31B380}" type="datetimeFigureOut">
              <a:rPr lang="en-GB" smtClean="0"/>
              <a:t>10/02/2014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286658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263A9B-FB3D-4051-B2DD-1622BA31B380}" type="datetimeFigureOut">
              <a:rPr lang="en-GB" smtClean="0"/>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46015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263A9B-FB3D-4051-B2DD-1622BA31B380}" type="datetimeFigureOut">
              <a:rPr lang="en-GB" smtClean="0"/>
              <a:t>10/02/2014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170017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263A9B-FB3D-4051-B2DD-1622BA31B380}" type="datetimeFigureOut">
              <a:rPr lang="en-GB" smtClean="0"/>
              <a:t>10/02/2014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46793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63A9B-FB3D-4051-B2DD-1622BA31B380}" type="datetimeFigureOut">
              <a:rPr lang="en-GB" smtClean="0"/>
              <a:t>10/02/2014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18444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263A9B-FB3D-4051-B2DD-1622BA31B380}" type="datetimeFigureOut">
              <a:rPr lang="en-GB" smtClean="0"/>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1296950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263A9B-FB3D-4051-B2DD-1622BA31B380}" type="datetimeFigureOut">
              <a:rPr lang="en-GB" smtClean="0"/>
              <a:t>10/02/2014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CD2D18-333E-4838-B9CE-C11180E4DA7D}" type="slidenum">
              <a:rPr lang="en-GB" smtClean="0"/>
              <a:t>‹#›</a:t>
            </a:fld>
            <a:endParaRPr lang="en-GB"/>
          </a:p>
        </p:txBody>
      </p:sp>
    </p:spTree>
    <p:extLst>
      <p:ext uri="{BB962C8B-B14F-4D97-AF65-F5344CB8AC3E}">
        <p14:creationId xmlns:p14="http://schemas.microsoft.com/office/powerpoint/2010/main" val="254072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63A9B-FB3D-4051-B2DD-1622BA31B380}" type="datetimeFigureOut">
              <a:rPr lang="en-GB" smtClean="0"/>
              <a:t>10/02/2014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D2D18-333E-4838-B9CE-C11180E4DA7D}" type="slidenum">
              <a:rPr lang="en-GB" smtClean="0"/>
              <a:t>‹#›</a:t>
            </a:fld>
            <a:endParaRPr lang="en-GB"/>
          </a:p>
        </p:txBody>
      </p:sp>
    </p:spTree>
    <p:extLst>
      <p:ext uri="{BB962C8B-B14F-4D97-AF65-F5344CB8AC3E}">
        <p14:creationId xmlns:p14="http://schemas.microsoft.com/office/powerpoint/2010/main" val="1747080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descr="CEW logo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949950"/>
            <a:ext cx="10795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rot="10800000">
            <a:off x="0" y="6237288"/>
            <a:ext cx="6443663" cy="360362"/>
          </a:xfrm>
          <a:prstGeom prst="rect">
            <a:avLst/>
          </a:prstGeom>
          <a:gradFill rotWithShape="1">
            <a:gsLst>
              <a:gs pos="0">
                <a:schemeClr val="bg1"/>
              </a:gs>
              <a:gs pos="100000">
                <a:srgbClr val="99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2051" name="Rectangle 5"/>
          <p:cNvSpPr>
            <a:spLocks noChangeArrowheads="1"/>
          </p:cNvSpPr>
          <p:nvPr/>
        </p:nvSpPr>
        <p:spPr bwMode="auto">
          <a:xfrm rot="10800000">
            <a:off x="7667625" y="6237288"/>
            <a:ext cx="1476375" cy="360362"/>
          </a:xfrm>
          <a:prstGeom prst="rect">
            <a:avLst/>
          </a:prstGeom>
          <a:gradFill rotWithShape="1">
            <a:gsLst>
              <a:gs pos="0">
                <a:srgbClr val="99FF66"/>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 name="Title 2"/>
          <p:cNvSpPr>
            <a:spLocks noGrp="1"/>
          </p:cNvSpPr>
          <p:nvPr>
            <p:ph type="title"/>
          </p:nvPr>
        </p:nvSpPr>
        <p:spPr>
          <a:xfrm>
            <a:off x="457200" y="274638"/>
            <a:ext cx="8229600" cy="922114"/>
          </a:xfrm>
        </p:spPr>
        <p:txBody>
          <a:bodyPr anchor="t"/>
          <a:lstStyle/>
          <a:p>
            <a:pPr algn="l"/>
            <a:r>
              <a:rPr lang="en-GB" sz="2000" b="1" dirty="0" smtClean="0">
                <a:solidFill>
                  <a:schemeClr val="tx1"/>
                </a:solidFill>
                <a:latin typeface="Calibri" pitchFamily="34" charset="0"/>
              </a:rPr>
              <a:t>  </a:t>
            </a:r>
            <a:r>
              <a:rPr lang="en-GB" sz="2000" b="1" dirty="0" smtClean="0">
                <a:solidFill>
                  <a:schemeClr val="tx1"/>
                </a:solidFill>
                <a:latin typeface="Calibri" pitchFamily="34" charset="0"/>
              </a:rPr>
              <a:t/>
            </a:r>
            <a:br>
              <a:rPr lang="en-GB" sz="2000" b="1" dirty="0" smtClean="0">
                <a:solidFill>
                  <a:schemeClr val="tx1"/>
                </a:solidFill>
                <a:latin typeface="Calibri" pitchFamily="34" charset="0"/>
              </a:rPr>
            </a:br>
            <a:r>
              <a:rPr lang="en-GB" sz="3200" b="1" dirty="0" smtClean="0">
                <a:solidFill>
                  <a:schemeClr val="tx1"/>
                </a:solidFill>
                <a:latin typeface="Calibri" pitchFamily="34" charset="0"/>
              </a:rPr>
              <a:t>MEMBER SURVEY </a:t>
            </a:r>
            <a:r>
              <a:rPr lang="en-GB" sz="3200" b="1" dirty="0" smtClean="0">
                <a:solidFill>
                  <a:schemeClr val="tx1"/>
                </a:solidFill>
                <a:latin typeface="Calibri" pitchFamily="34" charset="0"/>
              </a:rPr>
              <a:t>2013</a:t>
            </a:r>
            <a:endParaRPr lang="en-GB" sz="3200" b="1" dirty="0">
              <a:solidFill>
                <a:schemeClr val="tx1"/>
              </a:solidFill>
              <a:latin typeface="Calibri" pitchFamily="34" charset="0"/>
            </a:endParaRPr>
          </a:p>
        </p:txBody>
      </p:sp>
      <p:sp>
        <p:nvSpPr>
          <p:cNvPr id="9" name="TextBox 8"/>
          <p:cNvSpPr txBox="1"/>
          <p:nvPr/>
        </p:nvSpPr>
        <p:spPr>
          <a:xfrm>
            <a:off x="539552" y="1628800"/>
            <a:ext cx="7560840" cy="3416320"/>
          </a:xfrm>
          <a:prstGeom prst="rect">
            <a:avLst/>
          </a:prstGeom>
          <a:noFill/>
        </p:spPr>
        <p:txBody>
          <a:bodyPr wrap="square" rtlCol="0">
            <a:spAutoFit/>
          </a:bodyPr>
          <a:lstStyle/>
          <a:p>
            <a:pPr marL="342900" indent="-342900">
              <a:buFont typeface="Arial" pitchFamily="34" charset="0"/>
              <a:buChar char="•"/>
            </a:pPr>
            <a:r>
              <a:rPr lang="en-GB" sz="2400" dirty="0">
                <a:latin typeface="Calibri" pitchFamily="34" charset="0"/>
              </a:rPr>
              <a:t>W</a:t>
            </a:r>
            <a:r>
              <a:rPr lang="en-GB" sz="2400" dirty="0" smtClean="0">
                <a:latin typeface="Calibri" pitchFamily="34" charset="0"/>
              </a:rPr>
              <a:t>anted </a:t>
            </a:r>
            <a:r>
              <a:rPr lang="en-GB" sz="2400" dirty="0" smtClean="0">
                <a:latin typeface="Calibri" pitchFamily="34" charset="0"/>
              </a:rPr>
              <a:t>to find out how members think we are doing   </a:t>
            </a:r>
          </a:p>
          <a:p>
            <a:pPr marL="342900" indent="-342900">
              <a:buFont typeface="Arial" pitchFamily="34" charset="0"/>
              <a:buChar char="•"/>
            </a:pPr>
            <a:r>
              <a:rPr lang="en-GB" sz="2400" dirty="0" smtClean="0">
                <a:latin typeface="Calibri" pitchFamily="34" charset="0"/>
              </a:rPr>
              <a:t>Survey </a:t>
            </a:r>
            <a:r>
              <a:rPr lang="en-GB" sz="2400" dirty="0" smtClean="0">
                <a:latin typeface="Calibri" pitchFamily="34" charset="0"/>
              </a:rPr>
              <a:t>Monkey web-based questionnaire launched March 2013</a:t>
            </a:r>
          </a:p>
          <a:p>
            <a:pPr marL="342900" indent="-342900">
              <a:buFont typeface="Arial" pitchFamily="34" charset="0"/>
              <a:buChar char="•"/>
            </a:pPr>
            <a:r>
              <a:rPr lang="en-GB" sz="2400" dirty="0" smtClean="0">
                <a:latin typeface="Calibri" pitchFamily="34" charset="0"/>
              </a:rPr>
              <a:t>33 responses (37.5% of members)</a:t>
            </a:r>
          </a:p>
          <a:p>
            <a:pPr marL="342900" indent="-342900">
              <a:buFont typeface="Arial" pitchFamily="34" charset="0"/>
              <a:buChar char="•"/>
            </a:pPr>
            <a:r>
              <a:rPr lang="en-GB" sz="2400" dirty="0">
                <a:latin typeface="Calibri" pitchFamily="34" charset="0"/>
              </a:rPr>
              <a:t>O</a:t>
            </a:r>
            <a:r>
              <a:rPr lang="en-GB" sz="2400" dirty="0" smtClean="0">
                <a:latin typeface="Calibri" pitchFamily="34" charset="0"/>
              </a:rPr>
              <a:t>verall </a:t>
            </a:r>
            <a:r>
              <a:rPr lang="en-GB" sz="2400" dirty="0" smtClean="0">
                <a:latin typeface="Calibri" pitchFamily="34" charset="0"/>
              </a:rPr>
              <a:t>messages:</a:t>
            </a:r>
          </a:p>
          <a:p>
            <a:pPr marL="800100" lvl="1" indent="-342900">
              <a:buFont typeface="Arial" pitchFamily="34" charset="0"/>
              <a:buChar char="•"/>
            </a:pPr>
            <a:r>
              <a:rPr lang="en-GB" sz="2400" dirty="0" smtClean="0">
                <a:latin typeface="Calibri" pitchFamily="34" charset="0"/>
              </a:rPr>
              <a:t>generally +</a:t>
            </a:r>
            <a:r>
              <a:rPr lang="en-GB" sz="2400" dirty="0" err="1" smtClean="0">
                <a:latin typeface="Calibri" pitchFamily="34" charset="0"/>
              </a:rPr>
              <a:t>ve</a:t>
            </a:r>
            <a:endParaRPr lang="en-GB" sz="2400" dirty="0" smtClean="0">
              <a:latin typeface="Calibri" pitchFamily="34" charset="0"/>
            </a:endParaRPr>
          </a:p>
          <a:p>
            <a:pPr marL="800100" lvl="1" indent="-342900">
              <a:buFont typeface="Arial" pitchFamily="34" charset="0"/>
              <a:buChar char="•"/>
            </a:pPr>
            <a:r>
              <a:rPr lang="en-GB" sz="2400" dirty="0">
                <a:latin typeface="Calibri" pitchFamily="34" charset="0"/>
              </a:rPr>
              <a:t>s</a:t>
            </a:r>
            <a:r>
              <a:rPr lang="en-GB" sz="2400" dirty="0" smtClean="0">
                <a:latin typeface="Calibri" pitchFamily="34" charset="0"/>
              </a:rPr>
              <a:t>ome areas for improvement eg communications</a:t>
            </a:r>
          </a:p>
          <a:p>
            <a:pPr marL="800100" lvl="1" indent="-342900">
              <a:buFont typeface="Arial" pitchFamily="34" charset="0"/>
              <a:buChar char="•"/>
            </a:pPr>
            <a:r>
              <a:rPr lang="en-GB" sz="2400" dirty="0" smtClean="0">
                <a:latin typeface="Calibri" pitchFamily="34" charset="0"/>
              </a:rPr>
              <a:t>need more members to get involved</a:t>
            </a:r>
          </a:p>
          <a:p>
            <a:pPr marL="342900" indent="-342900">
              <a:buFont typeface="Arial" pitchFamily="34" charset="0"/>
              <a:buChar char="•"/>
            </a:pPr>
            <a:endParaRPr lang="en-GB" sz="2400" dirty="0"/>
          </a:p>
        </p:txBody>
      </p:sp>
    </p:spTree>
    <p:extLst>
      <p:ext uri="{BB962C8B-B14F-4D97-AF65-F5344CB8AC3E}">
        <p14:creationId xmlns:p14="http://schemas.microsoft.com/office/powerpoint/2010/main" val="311293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descr="CEW logo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949950"/>
            <a:ext cx="10795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rot="10800000">
            <a:off x="0" y="6237288"/>
            <a:ext cx="6443663" cy="360362"/>
          </a:xfrm>
          <a:prstGeom prst="rect">
            <a:avLst/>
          </a:prstGeom>
          <a:gradFill rotWithShape="1">
            <a:gsLst>
              <a:gs pos="0">
                <a:schemeClr val="bg1"/>
              </a:gs>
              <a:gs pos="100000">
                <a:srgbClr val="99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2051" name="Rectangle 5"/>
          <p:cNvSpPr>
            <a:spLocks noChangeArrowheads="1"/>
          </p:cNvSpPr>
          <p:nvPr/>
        </p:nvSpPr>
        <p:spPr bwMode="auto">
          <a:xfrm rot="10800000">
            <a:off x="7667625" y="6237288"/>
            <a:ext cx="1476375" cy="360362"/>
          </a:xfrm>
          <a:prstGeom prst="rect">
            <a:avLst/>
          </a:prstGeom>
          <a:gradFill rotWithShape="1">
            <a:gsLst>
              <a:gs pos="0">
                <a:srgbClr val="99FF66"/>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 name="Title 2"/>
          <p:cNvSpPr>
            <a:spLocks noGrp="1"/>
          </p:cNvSpPr>
          <p:nvPr>
            <p:ph type="title"/>
          </p:nvPr>
        </p:nvSpPr>
        <p:spPr>
          <a:xfrm>
            <a:off x="457200" y="274638"/>
            <a:ext cx="8229600" cy="922114"/>
          </a:xfrm>
        </p:spPr>
        <p:txBody>
          <a:bodyPr anchor="t"/>
          <a:lstStyle/>
          <a:p>
            <a:pPr algn="l"/>
            <a:r>
              <a:rPr lang="en-GB" sz="2000" b="1" dirty="0" smtClean="0">
                <a:solidFill>
                  <a:schemeClr val="tx1"/>
                </a:solidFill>
                <a:latin typeface="Calibri" pitchFamily="34" charset="0"/>
              </a:rPr>
              <a:t>  </a:t>
            </a:r>
            <a:r>
              <a:rPr lang="en-GB" sz="2000" b="1" dirty="0" smtClean="0">
                <a:solidFill>
                  <a:schemeClr val="tx1"/>
                </a:solidFill>
                <a:latin typeface="Calibri" pitchFamily="34" charset="0"/>
              </a:rPr>
              <a:t/>
            </a:r>
            <a:br>
              <a:rPr lang="en-GB" sz="2000" b="1" dirty="0" smtClean="0">
                <a:solidFill>
                  <a:schemeClr val="tx1"/>
                </a:solidFill>
                <a:latin typeface="Calibri" pitchFamily="34" charset="0"/>
              </a:rPr>
            </a:br>
            <a:r>
              <a:rPr lang="en-GB" sz="3200" b="1" dirty="0" smtClean="0">
                <a:solidFill>
                  <a:schemeClr val="tx1"/>
                </a:solidFill>
                <a:latin typeface="Calibri" pitchFamily="34" charset="0"/>
              </a:rPr>
              <a:t>MEMBER </a:t>
            </a:r>
            <a:r>
              <a:rPr lang="en-GB" sz="3200" b="1" dirty="0" smtClean="0">
                <a:solidFill>
                  <a:schemeClr val="tx1"/>
                </a:solidFill>
                <a:latin typeface="Calibri" pitchFamily="34" charset="0"/>
              </a:rPr>
              <a:t>SURVEY  </a:t>
            </a:r>
            <a:endParaRPr lang="en-GB" sz="3200" b="1" dirty="0">
              <a:solidFill>
                <a:schemeClr val="tx1"/>
              </a:solidFill>
              <a:latin typeface="Calibri" pitchFamily="34" charset="0"/>
            </a:endParaRPr>
          </a:p>
        </p:txBody>
      </p:sp>
      <p:sp>
        <p:nvSpPr>
          <p:cNvPr id="7" name="TextBox 6"/>
          <p:cNvSpPr txBox="1"/>
          <p:nvPr/>
        </p:nvSpPr>
        <p:spPr>
          <a:xfrm>
            <a:off x="467544" y="1322595"/>
            <a:ext cx="8424936" cy="400110"/>
          </a:xfrm>
          <a:prstGeom prst="rect">
            <a:avLst/>
          </a:prstGeom>
          <a:noFill/>
        </p:spPr>
        <p:txBody>
          <a:bodyPr wrap="square" rtlCol="0">
            <a:spAutoFit/>
          </a:bodyPr>
          <a:lstStyle/>
          <a:p>
            <a:r>
              <a:rPr lang="en-GB" sz="2000" b="1" dirty="0" smtClean="0">
                <a:latin typeface="Calibri" pitchFamily="34" charset="0"/>
              </a:rPr>
              <a:t>What was your original reason for investing in CEW shares?</a:t>
            </a:r>
            <a:endParaRPr lang="en-GB" sz="1600" u="sng" dirty="0" smtClean="0">
              <a:latin typeface="Calibri" pitchFamily="34" charset="0"/>
            </a:endParaRPr>
          </a:p>
        </p:txBody>
      </p:sp>
      <p:graphicFrame>
        <p:nvGraphicFramePr>
          <p:cNvPr id="2" name="Chart 1"/>
          <p:cNvGraphicFramePr/>
          <p:nvPr>
            <p:extLst>
              <p:ext uri="{D42A27DB-BD31-4B8C-83A1-F6EECF244321}">
                <p14:modId xmlns:p14="http://schemas.microsoft.com/office/powerpoint/2010/main" val="1142462452"/>
              </p:ext>
            </p:extLst>
          </p:nvPr>
        </p:nvGraphicFramePr>
        <p:xfrm>
          <a:off x="611560" y="1722705"/>
          <a:ext cx="7794252" cy="42272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9231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descr="CEW logo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949950"/>
            <a:ext cx="10795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rot="10800000">
            <a:off x="0" y="6237288"/>
            <a:ext cx="6443663" cy="360362"/>
          </a:xfrm>
          <a:prstGeom prst="rect">
            <a:avLst/>
          </a:prstGeom>
          <a:gradFill rotWithShape="1">
            <a:gsLst>
              <a:gs pos="0">
                <a:schemeClr val="bg1"/>
              </a:gs>
              <a:gs pos="100000">
                <a:srgbClr val="99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2051" name="Rectangle 5"/>
          <p:cNvSpPr>
            <a:spLocks noChangeArrowheads="1"/>
          </p:cNvSpPr>
          <p:nvPr/>
        </p:nvSpPr>
        <p:spPr bwMode="auto">
          <a:xfrm rot="10800000">
            <a:off x="7667625" y="6237288"/>
            <a:ext cx="1476375" cy="360362"/>
          </a:xfrm>
          <a:prstGeom prst="rect">
            <a:avLst/>
          </a:prstGeom>
          <a:gradFill rotWithShape="1">
            <a:gsLst>
              <a:gs pos="0">
                <a:srgbClr val="99FF66"/>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 name="Title 2"/>
          <p:cNvSpPr>
            <a:spLocks noGrp="1"/>
          </p:cNvSpPr>
          <p:nvPr>
            <p:ph type="title"/>
          </p:nvPr>
        </p:nvSpPr>
        <p:spPr>
          <a:xfrm>
            <a:off x="457200" y="274638"/>
            <a:ext cx="8229600" cy="922114"/>
          </a:xfrm>
        </p:spPr>
        <p:txBody>
          <a:bodyPr anchor="t"/>
          <a:lstStyle/>
          <a:p>
            <a:pPr algn="l"/>
            <a:r>
              <a:rPr lang="en-GB" sz="2000" b="1" dirty="0" smtClean="0">
                <a:solidFill>
                  <a:schemeClr val="tx1"/>
                </a:solidFill>
                <a:latin typeface="Calibri" pitchFamily="34" charset="0"/>
              </a:rPr>
              <a:t>  </a:t>
            </a:r>
            <a:r>
              <a:rPr lang="en-GB" sz="2000" b="1" dirty="0" smtClean="0">
                <a:solidFill>
                  <a:schemeClr val="tx1"/>
                </a:solidFill>
                <a:latin typeface="Calibri" pitchFamily="34" charset="0"/>
              </a:rPr>
              <a:t/>
            </a:r>
            <a:br>
              <a:rPr lang="en-GB" sz="2000" b="1" dirty="0" smtClean="0">
                <a:solidFill>
                  <a:schemeClr val="tx1"/>
                </a:solidFill>
                <a:latin typeface="Calibri" pitchFamily="34" charset="0"/>
              </a:rPr>
            </a:br>
            <a:r>
              <a:rPr lang="en-GB" sz="3200" b="1" dirty="0" smtClean="0">
                <a:solidFill>
                  <a:schemeClr val="tx1"/>
                </a:solidFill>
                <a:latin typeface="Calibri" pitchFamily="34" charset="0"/>
              </a:rPr>
              <a:t>MEMBER SURVEY </a:t>
            </a:r>
            <a:endParaRPr lang="en-GB" sz="3200" b="1" dirty="0">
              <a:solidFill>
                <a:schemeClr val="tx1"/>
              </a:solidFill>
              <a:latin typeface="Calibri" pitchFamily="34" charset="0"/>
            </a:endParaRPr>
          </a:p>
        </p:txBody>
      </p:sp>
      <p:graphicFrame>
        <p:nvGraphicFramePr>
          <p:cNvPr id="4" name="Chart 3"/>
          <p:cNvGraphicFramePr/>
          <p:nvPr>
            <p:extLst>
              <p:ext uri="{D42A27DB-BD31-4B8C-83A1-F6EECF244321}">
                <p14:modId xmlns:p14="http://schemas.microsoft.com/office/powerpoint/2010/main" val="1163090391"/>
              </p:ext>
            </p:extLst>
          </p:nvPr>
        </p:nvGraphicFramePr>
        <p:xfrm>
          <a:off x="107504" y="332656"/>
          <a:ext cx="4758209" cy="5904632"/>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347864" y="1122540"/>
            <a:ext cx="5544616" cy="5170646"/>
          </a:xfrm>
          <a:prstGeom prst="rect">
            <a:avLst/>
          </a:prstGeom>
          <a:noFill/>
        </p:spPr>
        <p:txBody>
          <a:bodyPr wrap="square" rtlCol="0">
            <a:spAutoFit/>
          </a:bodyPr>
          <a:lstStyle/>
          <a:p>
            <a:r>
              <a:rPr lang="en-GB" sz="2000" b="1" dirty="0" smtClean="0">
                <a:latin typeface="Calibri" pitchFamily="34" charset="0"/>
              </a:rPr>
              <a:t>Overall, how satisfied are you that your investment in CEW has met your expectations?</a:t>
            </a:r>
          </a:p>
          <a:p>
            <a:endParaRPr lang="en-GB" sz="1600" u="sng" dirty="0" smtClean="0">
              <a:latin typeface="Calibri" pitchFamily="34" charset="0"/>
            </a:endParaRPr>
          </a:p>
          <a:p>
            <a:r>
              <a:rPr lang="en-GB" sz="1600" u="sng" dirty="0" smtClean="0">
                <a:latin typeface="Calibri" pitchFamily="34" charset="0"/>
              </a:rPr>
              <a:t>Member comments:</a:t>
            </a:r>
          </a:p>
          <a:p>
            <a:endParaRPr lang="en-GB" sz="1600" u="sng" dirty="0" smtClean="0">
              <a:latin typeface="Calibri" pitchFamily="34" charset="0"/>
            </a:endParaRPr>
          </a:p>
          <a:p>
            <a:r>
              <a:rPr lang="en-GB" sz="1600" dirty="0" smtClean="0">
                <a:latin typeface="Calibri" pitchFamily="34" charset="0"/>
              </a:rPr>
              <a:t>“Unsure </a:t>
            </a:r>
            <a:r>
              <a:rPr lang="en-GB" sz="1600" dirty="0">
                <a:latin typeface="Calibri" pitchFamily="34" charset="0"/>
              </a:rPr>
              <a:t>about performance because there has been very little feedback</a:t>
            </a:r>
            <a:r>
              <a:rPr lang="en-GB" sz="1600" dirty="0" smtClean="0">
                <a:latin typeface="Calibri" pitchFamily="34" charset="0"/>
              </a:rPr>
              <a:t>.”</a:t>
            </a:r>
            <a:endParaRPr lang="en-GB" sz="1600" dirty="0">
              <a:latin typeface="Calibri" pitchFamily="34" charset="0"/>
            </a:endParaRPr>
          </a:p>
          <a:p>
            <a:endParaRPr lang="en-GB" sz="1600" dirty="0">
              <a:latin typeface="Calibri" pitchFamily="34" charset="0"/>
            </a:endParaRPr>
          </a:p>
          <a:p>
            <a:r>
              <a:rPr lang="en-GB" sz="1600" dirty="0" smtClean="0">
                <a:latin typeface="Calibri" pitchFamily="34" charset="0"/>
              </a:rPr>
              <a:t>“It </a:t>
            </a:r>
            <a:r>
              <a:rPr lang="en-GB" sz="1600" dirty="0">
                <a:latin typeface="Calibri" pitchFamily="34" charset="0"/>
              </a:rPr>
              <a:t>was done on time despite of the difficulty encountered</a:t>
            </a:r>
            <a:r>
              <a:rPr lang="en-GB" sz="1600" dirty="0" smtClean="0">
                <a:latin typeface="Calibri" pitchFamily="34" charset="0"/>
              </a:rPr>
              <a:t>.”</a:t>
            </a:r>
            <a:endParaRPr lang="en-GB" sz="1600" dirty="0">
              <a:latin typeface="Calibri" pitchFamily="34" charset="0"/>
            </a:endParaRPr>
          </a:p>
          <a:p>
            <a:endParaRPr lang="en-GB" sz="1600" dirty="0">
              <a:latin typeface="Calibri" pitchFamily="34" charset="0"/>
            </a:endParaRPr>
          </a:p>
          <a:p>
            <a:r>
              <a:rPr lang="en-GB" sz="1600" dirty="0" smtClean="0">
                <a:latin typeface="Calibri" pitchFamily="34" charset="0"/>
              </a:rPr>
              <a:t>“I </a:t>
            </a:r>
            <a:r>
              <a:rPr lang="en-GB" sz="1600" dirty="0">
                <a:latin typeface="Calibri" pitchFamily="34" charset="0"/>
              </a:rPr>
              <a:t>think you have done a brilliant job so far. Thinking about it though I have no idea whether or when there may be any financial return</a:t>
            </a:r>
            <a:r>
              <a:rPr lang="en-GB" sz="1600" dirty="0" smtClean="0">
                <a:latin typeface="Calibri" pitchFamily="34" charset="0"/>
              </a:rPr>
              <a:t>.”</a:t>
            </a:r>
            <a:endParaRPr lang="en-GB" sz="1600" dirty="0">
              <a:latin typeface="Calibri" pitchFamily="34" charset="0"/>
            </a:endParaRPr>
          </a:p>
          <a:p>
            <a:endParaRPr lang="en-GB" sz="1600" dirty="0">
              <a:latin typeface="Calibri" pitchFamily="34" charset="0"/>
            </a:endParaRPr>
          </a:p>
          <a:p>
            <a:r>
              <a:rPr lang="en-GB" sz="1600" dirty="0" smtClean="0">
                <a:latin typeface="Calibri" pitchFamily="34" charset="0"/>
              </a:rPr>
              <a:t>“I </a:t>
            </a:r>
            <a:r>
              <a:rPr lang="en-GB" sz="1600" dirty="0">
                <a:latin typeface="Calibri" pitchFamily="34" charset="0"/>
              </a:rPr>
              <a:t>wasn't expecting any return for a few years, and I was pleased to qualify for </a:t>
            </a:r>
            <a:r>
              <a:rPr lang="en-GB" sz="1600" dirty="0" smtClean="0">
                <a:latin typeface="Calibri" pitchFamily="34" charset="0"/>
              </a:rPr>
              <a:t>EIS.”</a:t>
            </a:r>
          </a:p>
          <a:p>
            <a:endParaRPr lang="en-GB" sz="1600" dirty="0">
              <a:latin typeface="Calibri" pitchFamily="34" charset="0"/>
            </a:endParaRPr>
          </a:p>
          <a:p>
            <a:r>
              <a:rPr lang="en-GB" sz="1600" dirty="0" smtClean="0">
                <a:latin typeface="Calibri" pitchFamily="34" charset="0"/>
              </a:rPr>
              <a:t>“I </a:t>
            </a:r>
            <a:r>
              <a:rPr lang="en-GB" sz="1600" dirty="0">
                <a:latin typeface="Calibri" pitchFamily="34" charset="0"/>
              </a:rPr>
              <a:t>am not quite sure how the investment is doing - perhaps I have not read the emails</a:t>
            </a:r>
            <a:r>
              <a:rPr lang="en-GB" sz="1600" dirty="0" smtClean="0">
                <a:latin typeface="Calibri" pitchFamily="34" charset="0"/>
              </a:rPr>
              <a:t>.”</a:t>
            </a:r>
            <a:endParaRPr lang="en-GB" sz="1600" dirty="0">
              <a:latin typeface="Calibri" pitchFamily="34" charset="0"/>
            </a:endParaRPr>
          </a:p>
          <a:p>
            <a:endParaRPr lang="en-GB" u="sng" dirty="0">
              <a:latin typeface="Calibri" pitchFamily="34" charset="0"/>
            </a:endParaRPr>
          </a:p>
        </p:txBody>
      </p:sp>
    </p:spTree>
    <p:extLst>
      <p:ext uri="{BB962C8B-B14F-4D97-AF65-F5344CB8AC3E}">
        <p14:creationId xmlns:p14="http://schemas.microsoft.com/office/powerpoint/2010/main" val="1098998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descr="CEW logo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949950"/>
            <a:ext cx="10795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rot="10800000">
            <a:off x="0" y="6237288"/>
            <a:ext cx="6443663" cy="360362"/>
          </a:xfrm>
          <a:prstGeom prst="rect">
            <a:avLst/>
          </a:prstGeom>
          <a:gradFill rotWithShape="1">
            <a:gsLst>
              <a:gs pos="0">
                <a:schemeClr val="bg1"/>
              </a:gs>
              <a:gs pos="100000">
                <a:srgbClr val="99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2051" name="Rectangle 5"/>
          <p:cNvSpPr>
            <a:spLocks noChangeArrowheads="1"/>
          </p:cNvSpPr>
          <p:nvPr/>
        </p:nvSpPr>
        <p:spPr bwMode="auto">
          <a:xfrm rot="10800000">
            <a:off x="7667625" y="6237288"/>
            <a:ext cx="1476375" cy="360362"/>
          </a:xfrm>
          <a:prstGeom prst="rect">
            <a:avLst/>
          </a:prstGeom>
          <a:gradFill rotWithShape="1">
            <a:gsLst>
              <a:gs pos="0">
                <a:srgbClr val="99FF66"/>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 name="Title 2"/>
          <p:cNvSpPr>
            <a:spLocks noGrp="1"/>
          </p:cNvSpPr>
          <p:nvPr>
            <p:ph type="title"/>
          </p:nvPr>
        </p:nvSpPr>
        <p:spPr>
          <a:xfrm>
            <a:off x="457200" y="274638"/>
            <a:ext cx="8229600" cy="922114"/>
          </a:xfrm>
        </p:spPr>
        <p:txBody>
          <a:bodyPr anchor="t"/>
          <a:lstStyle/>
          <a:p>
            <a:pPr algn="l"/>
            <a:r>
              <a:rPr lang="en-GB" sz="2000" b="1" dirty="0" smtClean="0">
                <a:solidFill>
                  <a:schemeClr val="tx1"/>
                </a:solidFill>
                <a:latin typeface="Calibri" pitchFamily="34" charset="0"/>
              </a:rPr>
              <a:t>  </a:t>
            </a:r>
            <a:r>
              <a:rPr lang="en-GB" sz="2000" b="1" dirty="0" smtClean="0">
                <a:solidFill>
                  <a:schemeClr val="tx1"/>
                </a:solidFill>
                <a:latin typeface="Calibri" pitchFamily="34" charset="0"/>
              </a:rPr>
              <a:t/>
            </a:r>
            <a:br>
              <a:rPr lang="en-GB" sz="2000" b="1" dirty="0" smtClean="0">
                <a:solidFill>
                  <a:schemeClr val="tx1"/>
                </a:solidFill>
                <a:latin typeface="Calibri" pitchFamily="34" charset="0"/>
              </a:rPr>
            </a:br>
            <a:r>
              <a:rPr lang="en-GB" sz="3200" b="1" dirty="0" smtClean="0">
                <a:solidFill>
                  <a:schemeClr val="tx1"/>
                </a:solidFill>
                <a:latin typeface="Calibri" pitchFamily="34" charset="0"/>
              </a:rPr>
              <a:t>MEMBER SURVEY </a:t>
            </a:r>
            <a:endParaRPr lang="en-GB" sz="3200" b="1" dirty="0">
              <a:solidFill>
                <a:schemeClr val="tx1"/>
              </a:solidFill>
              <a:latin typeface="Calibri" pitchFamily="34" charset="0"/>
            </a:endParaRPr>
          </a:p>
        </p:txBody>
      </p:sp>
      <p:sp>
        <p:nvSpPr>
          <p:cNvPr id="2" name="TextBox 1"/>
          <p:cNvSpPr txBox="1"/>
          <p:nvPr/>
        </p:nvSpPr>
        <p:spPr>
          <a:xfrm>
            <a:off x="3347864" y="1122540"/>
            <a:ext cx="5544616" cy="5386090"/>
          </a:xfrm>
          <a:prstGeom prst="rect">
            <a:avLst/>
          </a:prstGeom>
          <a:noFill/>
        </p:spPr>
        <p:txBody>
          <a:bodyPr wrap="square" rtlCol="0">
            <a:spAutoFit/>
          </a:bodyPr>
          <a:lstStyle/>
          <a:p>
            <a:r>
              <a:rPr lang="en-GB" b="1" dirty="0" smtClean="0">
                <a:latin typeface="Calibri" pitchFamily="34" charset="0"/>
              </a:rPr>
              <a:t>Overall, how satisfied are you with the level of information you receive from CEW?</a:t>
            </a:r>
          </a:p>
          <a:p>
            <a:endParaRPr lang="en-GB" sz="1400" u="sng" dirty="0" smtClean="0">
              <a:latin typeface="Calibri" pitchFamily="34" charset="0"/>
            </a:endParaRPr>
          </a:p>
          <a:p>
            <a:r>
              <a:rPr lang="en-GB" sz="1400" u="sng" dirty="0" smtClean="0">
                <a:latin typeface="Calibri" pitchFamily="34" charset="0"/>
              </a:rPr>
              <a:t>Member comments:</a:t>
            </a:r>
          </a:p>
          <a:p>
            <a:endParaRPr lang="en-GB" sz="1400" u="sng" dirty="0" smtClean="0">
              <a:latin typeface="Calibri" pitchFamily="34" charset="0"/>
            </a:endParaRPr>
          </a:p>
          <a:p>
            <a:r>
              <a:rPr lang="en-GB" sz="1400" dirty="0" smtClean="0">
                <a:latin typeface="Calibri" pitchFamily="34" charset="0"/>
              </a:rPr>
              <a:t>“Provide </a:t>
            </a:r>
            <a:r>
              <a:rPr lang="en-GB" sz="1400" dirty="0">
                <a:latin typeface="Calibri" pitchFamily="34" charset="0"/>
              </a:rPr>
              <a:t>feedback on future ideas &amp; plans: publish the notes from the Strategy Workshop on 29 Jul </a:t>
            </a:r>
            <a:r>
              <a:rPr lang="en-GB" sz="1400" dirty="0" smtClean="0">
                <a:latin typeface="Calibri" pitchFamily="34" charset="0"/>
              </a:rPr>
              <a:t>2012. Provide </a:t>
            </a:r>
            <a:r>
              <a:rPr lang="en-GB" sz="1400" dirty="0">
                <a:latin typeface="Calibri" pitchFamily="34" charset="0"/>
              </a:rPr>
              <a:t>feedback on financial </a:t>
            </a:r>
            <a:r>
              <a:rPr lang="en-GB" sz="1400" dirty="0" smtClean="0">
                <a:latin typeface="Calibri" pitchFamily="34" charset="0"/>
              </a:rPr>
              <a:t>performance”</a:t>
            </a:r>
            <a:endParaRPr lang="en-GB" sz="1400" dirty="0">
              <a:latin typeface="Calibri" pitchFamily="34" charset="0"/>
            </a:endParaRPr>
          </a:p>
          <a:p>
            <a:endParaRPr lang="en-GB" sz="1400" dirty="0" smtClean="0">
              <a:latin typeface="Calibri" pitchFamily="34" charset="0"/>
            </a:endParaRPr>
          </a:p>
          <a:p>
            <a:r>
              <a:rPr lang="en-GB" sz="1400" dirty="0" smtClean="0">
                <a:latin typeface="Calibri" pitchFamily="34" charset="0"/>
              </a:rPr>
              <a:t>“Could </a:t>
            </a:r>
            <a:r>
              <a:rPr lang="en-GB" sz="1400" dirty="0">
                <a:latin typeface="Calibri" pitchFamily="34" charset="0"/>
              </a:rPr>
              <a:t>have a Twitter account - that would allow interesting info (eg kWh generated etc) to be </a:t>
            </a:r>
            <a:r>
              <a:rPr lang="en-GB" sz="1400" dirty="0" smtClean="0">
                <a:latin typeface="Calibri" pitchFamily="34" charset="0"/>
              </a:rPr>
              <a:t>re-tweeted </a:t>
            </a:r>
            <a:r>
              <a:rPr lang="en-GB" sz="1400" dirty="0">
                <a:latin typeface="Calibri" pitchFamily="34" charset="0"/>
              </a:rPr>
              <a:t>out to wider audiences and thus may help with future investment rounds</a:t>
            </a:r>
            <a:r>
              <a:rPr lang="en-GB" sz="1400" dirty="0" smtClean="0">
                <a:latin typeface="Calibri" pitchFamily="34" charset="0"/>
              </a:rPr>
              <a:t>.” </a:t>
            </a:r>
          </a:p>
          <a:p>
            <a:endParaRPr lang="en-GB" sz="1400" dirty="0">
              <a:latin typeface="Calibri" pitchFamily="34" charset="0"/>
            </a:endParaRPr>
          </a:p>
          <a:p>
            <a:r>
              <a:rPr lang="en-GB" sz="1400" dirty="0" smtClean="0">
                <a:latin typeface="Calibri" pitchFamily="34" charset="0"/>
              </a:rPr>
              <a:t>“A </a:t>
            </a:r>
            <a:r>
              <a:rPr lang="en-GB" sz="1400" dirty="0">
                <a:latin typeface="Calibri" pitchFamily="34" charset="0"/>
              </a:rPr>
              <a:t>regular e-newsletter containing information on how well the existing schemes are performing, money being earned and future schemes that are being considered. It is important to promote </a:t>
            </a:r>
            <a:r>
              <a:rPr lang="en-GB" sz="1400" dirty="0" smtClean="0">
                <a:latin typeface="Calibri" pitchFamily="34" charset="0"/>
              </a:rPr>
              <a:t>success. </a:t>
            </a:r>
            <a:r>
              <a:rPr lang="en-GB" sz="1400" dirty="0">
                <a:latin typeface="Calibri" pitchFamily="34" charset="0"/>
              </a:rPr>
              <a:t>I would like to know that my support is making a difference</a:t>
            </a:r>
            <a:r>
              <a:rPr lang="en-GB" sz="1400" dirty="0" smtClean="0">
                <a:latin typeface="Calibri" pitchFamily="34" charset="0"/>
              </a:rPr>
              <a:t>.”</a:t>
            </a:r>
            <a:endParaRPr lang="en-GB" sz="1400" dirty="0">
              <a:latin typeface="Calibri" pitchFamily="34" charset="0"/>
            </a:endParaRPr>
          </a:p>
          <a:p>
            <a:endParaRPr lang="en-GB" sz="1400" dirty="0" smtClean="0">
              <a:latin typeface="Calibri" pitchFamily="34" charset="0"/>
            </a:endParaRPr>
          </a:p>
          <a:p>
            <a:r>
              <a:rPr lang="en-GB" sz="1400" dirty="0" smtClean="0">
                <a:latin typeface="Calibri" pitchFamily="34" charset="0"/>
              </a:rPr>
              <a:t>“I </a:t>
            </a:r>
            <a:r>
              <a:rPr lang="en-GB" sz="1400" dirty="0">
                <a:latin typeface="Calibri" pitchFamily="34" charset="0"/>
              </a:rPr>
              <a:t>do see emails from you and read some (eg elections of new directors, claiming tax relief etc) but I </a:t>
            </a:r>
            <a:r>
              <a:rPr lang="en-GB" sz="1400" dirty="0" smtClean="0">
                <a:latin typeface="Calibri" pitchFamily="34" charset="0"/>
              </a:rPr>
              <a:t>don’t </a:t>
            </a:r>
            <a:r>
              <a:rPr lang="en-GB" sz="1400" dirty="0">
                <a:latin typeface="Calibri" pitchFamily="34" charset="0"/>
              </a:rPr>
              <a:t>feel like I get much </a:t>
            </a:r>
            <a:r>
              <a:rPr lang="en-GB" sz="1400" dirty="0" smtClean="0">
                <a:latin typeface="Calibri" pitchFamily="34" charset="0"/>
              </a:rPr>
              <a:t>news…. </a:t>
            </a:r>
            <a:r>
              <a:rPr lang="en-GB" sz="1400" dirty="0">
                <a:latin typeface="Calibri" pitchFamily="34" charset="0"/>
              </a:rPr>
              <a:t>I find </a:t>
            </a:r>
            <a:r>
              <a:rPr lang="en-GB" sz="1400" dirty="0" smtClean="0">
                <a:latin typeface="Calibri" pitchFamily="34" charset="0"/>
              </a:rPr>
              <a:t>Facebook </a:t>
            </a:r>
            <a:r>
              <a:rPr lang="en-GB" sz="1400" dirty="0">
                <a:latin typeface="Calibri" pitchFamily="34" charset="0"/>
              </a:rPr>
              <a:t>useful for </a:t>
            </a:r>
            <a:r>
              <a:rPr lang="en-GB" sz="1400" dirty="0" smtClean="0">
                <a:latin typeface="Calibri" pitchFamily="34" charset="0"/>
              </a:rPr>
              <a:t>being </a:t>
            </a:r>
            <a:r>
              <a:rPr lang="en-GB" sz="1400" dirty="0">
                <a:latin typeface="Calibri" pitchFamily="34" charset="0"/>
              </a:rPr>
              <a:t>kept up to date on things like this, i.e. more for news and photos etc. Its also good advertising to other people who might be interested as they see it on your page</a:t>
            </a:r>
            <a:r>
              <a:rPr lang="en-GB" sz="1400" dirty="0" smtClean="0">
                <a:latin typeface="Calibri" pitchFamily="34" charset="0"/>
              </a:rPr>
              <a:t>.”</a:t>
            </a:r>
            <a:endParaRPr lang="en-GB" sz="1400" dirty="0">
              <a:latin typeface="Calibri" pitchFamily="34" charset="0"/>
            </a:endParaRPr>
          </a:p>
          <a:p>
            <a:endParaRPr lang="en-GB" sz="1200" u="sng" dirty="0">
              <a:latin typeface="Calibri" pitchFamily="34" charset="0"/>
            </a:endParaRPr>
          </a:p>
        </p:txBody>
      </p:sp>
      <p:graphicFrame>
        <p:nvGraphicFramePr>
          <p:cNvPr id="5" name="Chart 4"/>
          <p:cNvGraphicFramePr/>
          <p:nvPr>
            <p:extLst>
              <p:ext uri="{D42A27DB-BD31-4B8C-83A1-F6EECF244321}">
                <p14:modId xmlns:p14="http://schemas.microsoft.com/office/powerpoint/2010/main" val="217799600"/>
              </p:ext>
            </p:extLst>
          </p:nvPr>
        </p:nvGraphicFramePr>
        <p:xfrm>
          <a:off x="251520" y="332656"/>
          <a:ext cx="4752528" cy="5760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5343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descr="CEW logo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949950"/>
            <a:ext cx="10795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rot="10800000">
            <a:off x="0" y="6237288"/>
            <a:ext cx="6443663" cy="360362"/>
          </a:xfrm>
          <a:prstGeom prst="rect">
            <a:avLst/>
          </a:prstGeom>
          <a:gradFill rotWithShape="1">
            <a:gsLst>
              <a:gs pos="0">
                <a:schemeClr val="bg1"/>
              </a:gs>
              <a:gs pos="100000">
                <a:srgbClr val="99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2051" name="Rectangle 5"/>
          <p:cNvSpPr>
            <a:spLocks noChangeArrowheads="1"/>
          </p:cNvSpPr>
          <p:nvPr/>
        </p:nvSpPr>
        <p:spPr bwMode="auto">
          <a:xfrm rot="10800000">
            <a:off x="7667625" y="6237288"/>
            <a:ext cx="1476375" cy="360362"/>
          </a:xfrm>
          <a:prstGeom prst="rect">
            <a:avLst/>
          </a:prstGeom>
          <a:gradFill rotWithShape="1">
            <a:gsLst>
              <a:gs pos="0">
                <a:srgbClr val="99FF66"/>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 name="Title 2"/>
          <p:cNvSpPr>
            <a:spLocks noGrp="1"/>
          </p:cNvSpPr>
          <p:nvPr>
            <p:ph type="title"/>
          </p:nvPr>
        </p:nvSpPr>
        <p:spPr>
          <a:xfrm>
            <a:off x="457200" y="274638"/>
            <a:ext cx="8229600" cy="922114"/>
          </a:xfrm>
        </p:spPr>
        <p:txBody>
          <a:bodyPr anchor="t"/>
          <a:lstStyle/>
          <a:p>
            <a:pPr algn="l"/>
            <a:r>
              <a:rPr lang="en-GB" sz="2000" b="1" dirty="0" smtClean="0">
                <a:solidFill>
                  <a:schemeClr val="tx1"/>
                </a:solidFill>
                <a:latin typeface="Calibri" pitchFamily="34" charset="0"/>
              </a:rPr>
              <a:t>  </a:t>
            </a:r>
            <a:r>
              <a:rPr lang="en-GB" sz="2000" b="1" dirty="0" smtClean="0">
                <a:solidFill>
                  <a:schemeClr val="tx1"/>
                </a:solidFill>
                <a:latin typeface="Calibri" pitchFamily="34" charset="0"/>
              </a:rPr>
              <a:t/>
            </a:r>
            <a:br>
              <a:rPr lang="en-GB" sz="2000" b="1" dirty="0" smtClean="0">
                <a:solidFill>
                  <a:schemeClr val="tx1"/>
                </a:solidFill>
                <a:latin typeface="Calibri" pitchFamily="34" charset="0"/>
              </a:rPr>
            </a:br>
            <a:r>
              <a:rPr lang="en-GB" sz="3200" b="1" dirty="0" smtClean="0">
                <a:solidFill>
                  <a:schemeClr val="tx1"/>
                </a:solidFill>
                <a:latin typeface="Calibri" pitchFamily="34" charset="0"/>
              </a:rPr>
              <a:t>MEMBER SURVEY </a:t>
            </a:r>
            <a:endParaRPr lang="en-GB" sz="3200" b="1" dirty="0">
              <a:solidFill>
                <a:schemeClr val="tx1"/>
              </a:solidFill>
              <a:latin typeface="Calibri" pitchFamily="34" charset="0"/>
            </a:endParaRPr>
          </a:p>
        </p:txBody>
      </p:sp>
      <p:sp>
        <p:nvSpPr>
          <p:cNvPr id="2" name="TextBox 1"/>
          <p:cNvSpPr txBox="1"/>
          <p:nvPr/>
        </p:nvSpPr>
        <p:spPr>
          <a:xfrm>
            <a:off x="467544" y="1122540"/>
            <a:ext cx="8424936" cy="400110"/>
          </a:xfrm>
          <a:prstGeom prst="rect">
            <a:avLst/>
          </a:prstGeom>
          <a:noFill/>
        </p:spPr>
        <p:txBody>
          <a:bodyPr wrap="square" rtlCol="0">
            <a:spAutoFit/>
          </a:bodyPr>
          <a:lstStyle/>
          <a:p>
            <a:r>
              <a:rPr lang="en-GB" sz="2000" b="1" dirty="0" smtClean="0">
                <a:latin typeface="Calibri" pitchFamily="34" charset="0"/>
              </a:rPr>
              <a:t>What is your ability/willingness to get more involved in CEW’s activities?</a:t>
            </a:r>
          </a:p>
        </p:txBody>
      </p:sp>
      <p:graphicFrame>
        <p:nvGraphicFramePr>
          <p:cNvPr id="6" name="Chart 5"/>
          <p:cNvGraphicFramePr/>
          <p:nvPr>
            <p:extLst>
              <p:ext uri="{D42A27DB-BD31-4B8C-83A1-F6EECF244321}">
                <p14:modId xmlns:p14="http://schemas.microsoft.com/office/powerpoint/2010/main" val="693104445"/>
              </p:ext>
            </p:extLst>
          </p:nvPr>
        </p:nvGraphicFramePr>
        <p:xfrm>
          <a:off x="395536" y="1628800"/>
          <a:ext cx="8424936" cy="43211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0566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385</Words>
  <Application>Microsoft Office PowerPoint</Application>
  <PresentationFormat>On-screen Show (4:3)</PresentationFormat>
  <Paragraphs>38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MEMBER SURVEY 2013</vt:lpstr>
      <vt:lpstr>   MEMBER SURVEY  </vt:lpstr>
      <vt:lpstr>   MEMBER SURVEY </vt:lpstr>
      <vt:lpstr>   MEMBER SURVEY </vt:lpstr>
      <vt:lpstr>   MEMBER SURVEY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MEMBER SURVEY 2013</dc:title>
  <dc:creator>Roger Matthews</dc:creator>
  <cp:lastModifiedBy>Roger Matthews</cp:lastModifiedBy>
  <cp:revision>2</cp:revision>
  <dcterms:created xsi:type="dcterms:W3CDTF">2014-02-10T17:13:07Z</dcterms:created>
  <dcterms:modified xsi:type="dcterms:W3CDTF">2014-02-10T17:18:13Z</dcterms:modified>
</cp:coreProperties>
</file>